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 autoAdjust="0"/>
    <p:restoredTop sz="94660"/>
  </p:normalViewPr>
  <p:slideViewPr>
    <p:cSldViewPr snapToGrid="0">
      <p:cViewPr varScale="1">
        <p:scale>
          <a:sx n="25" d="100"/>
          <a:sy n="25" d="100"/>
        </p:scale>
        <p:origin x="36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ADB9B-B9C6-4E58-BDAD-16E960DEE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E3C672-FD7C-4425-84E2-882FE9A62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D6E96-2DC8-4B5B-95BE-FD65F6CEE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F9357-F96C-45CD-BCF0-EC7F8C17F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C87C9-6027-4564-A1A7-CFA3F7E3F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700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4CE2B-0222-4314-9957-199BAADB3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C878A-A011-4172-A4BA-011B4FFC0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182BE-049F-493C-8CDE-31692B590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04EEE-552F-4140-B941-C9117C40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AB2D4-4DB0-4417-8B4F-3B5A1FC54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037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BC1B5F-78A2-4F9E-B4AD-8C862E2CD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CE367-EBAF-41F7-B661-50B27D127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ABAE7-A3D8-4C6B-A434-09054096D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4C0CF-228F-4824-A26F-B38913B20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25534-C8D3-433E-8F1D-CAFF260B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955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F205A-787A-4212-B71F-CEBFDA519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4B399-FA76-442A-83E6-7D0176160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40B46-984A-4D75-9C3C-C74B1C50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11902-9417-4567-B717-73E95F7D8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4751C-2C87-45C1-A66F-C56967D32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319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E8DC2-3F27-4F6E-929E-70CC62705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E4F5AF-461E-409B-B192-FB6C7DE9C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8B3DB-724F-4F80-9CEF-870462C1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EF560-970D-4089-A123-1B59B46DC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3B8E0-B158-4621-BB24-25715E3CB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369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24E45-CC65-4B3D-9EC2-E031FC0E2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F9558-60B9-403A-997D-C568945B7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DDC24-5CAF-47E1-84D0-F1B9C98738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41B57-2AB8-47CE-95E3-C972B112B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DE0DE-5730-4F1A-BEDD-FE140702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B0B424-BC94-4326-AE23-C662E6292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6392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D87A9-A271-47E6-B447-B0A3F865A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58AC3-C8CA-4BD5-8E2D-2E30A121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C3903-AD3B-48BA-B59F-57E5C95CC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6E658D-AC74-4729-8A3F-47D855999D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BAE3BB-53BC-4FC1-AD4F-3DD0EE2B1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E7D354-D97B-4BA7-B18E-BC15FFAE5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C68FED-1834-4C1D-BF5A-2B00341AA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A197B4-1B9D-4C58-B510-D01A04862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2407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108CE-527C-41CE-B4EF-A2D413FBB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369156-B61D-4EE5-966B-EF21FD766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5B812B-1A66-4C48-BCBF-12AC16F4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AF09AD-57AE-4EA1-8156-F6298341A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217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83C73-3A63-4D65-9C61-966ADF7C3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36B34E-EDA9-4EE7-AB41-881C2167F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0BFA9-ACCC-4FD6-896A-1D8B33360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497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4EC0F-0A5B-41AF-A348-FD4BB4A64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0830C-0F5C-40EE-BCA8-C6EDACEF8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B1D85-AA8A-4557-A1E4-13D16B402E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47CD7-1CE8-47DE-9237-7F5A1C084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F3FB7-CBCE-416A-9AE9-6E409012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7ABA6-E805-4943-8FEC-69BC711BE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0526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39716-8DFA-4872-A4FE-90C52C735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90E5F7-302A-4F8F-A39B-548A5B438F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0FC80-B97D-4966-B998-723479267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E88E5B-F963-4CD8-A584-2E1D0EC0B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FF0CC-B22E-4855-B03B-845900A0A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396B5-F787-4752-A5D1-F3F2F5AC1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8351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BD24DE-8612-4CF8-91BD-29CBC7DD3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1CCD2-9F49-456B-9B70-A3AEF0293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A3CD6-C7B9-4EFB-89FE-D11DD7D6B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EF8D4-B9D1-40BA-B1C9-6EE436BC4851}" type="datetimeFigureOut">
              <a:rPr lang="vi-VN" smtClean="0"/>
              <a:t>18/11/2021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8643B-AA8B-43AB-941F-BBC5F2C97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87F44-7710-4A08-A13A-2B9DDDB613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82908-6EDF-4D90-840C-D03D44686BC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7489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779437D-28E7-4885-9BF2-155F96F56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6F98349-3FC0-46C4-8070-FAA99B01A884}"/>
                  </a:ext>
                </a:extLst>
              </p:cNvPr>
              <p:cNvSpPr/>
              <p:nvPr/>
            </p:nvSpPr>
            <p:spPr>
              <a:xfrm>
                <a:off x="1033670" y="553773"/>
                <a:ext cx="10522225" cy="45232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0480" marR="30480" algn="ctr">
                  <a:lnSpc>
                    <a:spcPts val="18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ÔN TẬP 1</a:t>
                </a:r>
                <a:endParaRPr lang="vi-VN" sz="24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0480" marR="30480" algn="just">
                  <a:lnSpc>
                    <a:spcPts val="18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Câu 1. </a:t>
                </a:r>
                <a:r>
                  <a:rPr 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Hỗn số  9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vi-VN" sz="24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đọc là:    </a:t>
                </a:r>
                <a:r>
                  <a:rPr lang="en-US" sz="24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chin ba phần bảy</a:t>
                </a:r>
                <a:r>
                  <a:rPr 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</a:t>
                </a:r>
                <a:endParaRPr lang="vi-VN" sz="24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28575" marR="28575" algn="just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Câu 2. </a:t>
                </a:r>
                <a:r>
                  <a:rPr lang="es-E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Phân số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vi-VN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s-E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viết dưới dạng số thập phân là:</a:t>
                </a:r>
                <a:r>
                  <a:rPr lang="es-ES" sz="240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s-ES" sz="24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0,4</a:t>
                </a:r>
                <a:endParaRPr lang="vi-VN" sz="240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en-US" sz="2400" b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Câu 3. </a:t>
                </a:r>
                <a:r>
                  <a:rPr 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Chữ số 4 trong số thập phân 73,346 có giá trị là: </a:t>
                </a:r>
                <a:r>
                  <a:rPr lang="en-US" sz="24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4/100</a:t>
                </a:r>
                <a:endParaRPr lang="vi-VN" sz="2400">
                  <a:solidFill>
                    <a:srgbClr val="FF0000"/>
                  </a:solidFill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vi-VN" sz="2400"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R="30480" algn="just">
                  <a:lnSpc>
                    <a:spcPts val="1800"/>
                  </a:lnSpc>
                  <a:spcAft>
                    <a:spcPts val="1200"/>
                  </a:spcAft>
                </a:pPr>
                <a:r>
                  <a:rPr lang="en-U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Câu 4. </a:t>
                </a:r>
                <a:r>
                  <a:rPr 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Viết số thập phân có: Năm trăm, hai đơn vị, ba phần trăm, hai phần nghìn: </a:t>
                </a:r>
                <a:r>
                  <a:rPr lang="en-US" sz="24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502,032</a:t>
                </a:r>
              </a:p>
              <a:p>
                <a:pPr marR="30480" algn="just">
                  <a:lnSpc>
                    <a:spcPts val="1800"/>
                  </a:lnSpc>
                  <a:spcAft>
                    <a:spcPts val="1200"/>
                  </a:spcAft>
                </a:pPr>
                <a:endParaRPr lang="vi-VN" sz="24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0480" marR="30480" algn="just">
                  <a:lnSpc>
                    <a:spcPts val="18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Câu 5. </a:t>
                </a:r>
                <a:r>
                  <a:rPr 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15m 6cm = …m. Số thích hợp viết vào chỗ chấm là: 15,06m</a:t>
                </a:r>
              </a:p>
              <a:p>
                <a:pPr marL="30480" marR="30480" algn="just">
                  <a:lnSpc>
                    <a:spcPts val="18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endParaRPr lang="vi-VN" sz="24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0480" marR="30480" algn="just">
                  <a:lnSpc>
                    <a:spcPts val="18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Câu 6. </a:t>
                </a:r>
                <a:r>
                  <a:rPr 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Từng </a:t>
                </a:r>
                <a:r>
                  <a:rPr lang="en-US" sz="2400" b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túi</a:t>
                </a:r>
                <a:r>
                  <a:rPr 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đường cân nặng lần lượt là 4070g; 4kg700g; 4,007kg; 4,7kg. Túi đường cân nhẹ nhất là:  4,007kg</a:t>
                </a:r>
                <a:endParaRPr lang="vi-VN" sz="240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6F98349-3FC0-46C4-8070-FAA99B01A8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670" y="553773"/>
                <a:ext cx="10522225" cy="4523226"/>
              </a:xfrm>
              <a:prstGeom prst="rect">
                <a:avLst/>
              </a:prstGeom>
              <a:blipFill>
                <a:blip r:embed="rId3"/>
                <a:stretch>
                  <a:fillRect l="-927" t="-3774" r="-1275" b="-215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630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779437D-28E7-4885-9BF2-155F96F56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8406489-DD81-44F6-BE77-3705FAC3A301}"/>
                  </a:ext>
                </a:extLst>
              </p:cNvPr>
              <p:cNvSpPr/>
              <p:nvPr/>
            </p:nvSpPr>
            <p:spPr>
              <a:xfrm>
                <a:off x="737419" y="667558"/>
                <a:ext cx="10943304" cy="67397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Câu 7. Điền số thích hợp vào chỗ chấm:</a:t>
                </a:r>
                <a:endParaRPr lang="vi-VN" sz="2800">
                  <a:ea typeface="Arial" panose="020B06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a/ </a:t>
                </a:r>
                <a:r>
                  <a:rPr lang="pt-BR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38 m</a:t>
                </a:r>
                <a:r>
                  <a:rPr lang="pt-BR" sz="2800" baseline="300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2  </a:t>
                </a:r>
                <a:r>
                  <a:rPr lang="pt-BR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9dm</a:t>
                </a:r>
                <a:r>
                  <a:rPr lang="pt-BR" sz="2800" baseline="300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pt-BR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=   38,09m</a:t>
                </a:r>
                <a:r>
                  <a:rPr lang="pt-BR" sz="2800" baseline="300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                   b/ 1897g =1,897  .kg</a:t>
                </a:r>
                <a:endParaRPr lang="vi-VN" sz="2800">
                  <a:ea typeface="Arial" panose="020B06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Câu 8. Tính:</a:t>
                </a:r>
                <a:endParaRPr lang="vi-VN" sz="2800">
                  <a:ea typeface="Arial" panose="020B06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9/18 – 4/18 </a:t>
                </a:r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sz="2800">
                    <a:solidFill>
                      <a:schemeClr val="accent1"/>
                    </a:solidFill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5/18</a:t>
                </a:r>
                <a:endParaRPr lang="vi-VN" sz="2800">
                  <a:solidFill>
                    <a:schemeClr val="accent1"/>
                  </a:solidFill>
                  <a:ea typeface="Arial" panose="020B06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Arial" panose="020B060402020202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>
                    <a:solidFill>
                      <a:srgbClr val="FF0000"/>
                    </a:solidFill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= 4/7  x 5/1</a:t>
                </a:r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2800">
                    <a:solidFill>
                      <a:schemeClr val="accent1"/>
                    </a:solidFill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20/7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Câu 9. Tính giá trị biểu thức:</a:t>
                </a:r>
                <a:r>
                  <a:rPr lang="en-US" sz="28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= ½ x 5/3 x2/7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= 5/ 6  x2/7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= 10/42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2800"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>
                    <a:latin typeface="Times New Roman" panose="02020603050405020304" pitchFamily="18" charset="0"/>
                    <a:ea typeface="Arial" panose="020B0604020202020204" pitchFamily="34" charset="0"/>
                  </a:rPr>
                  <a:t> </a:t>
                </a:r>
                <a:endParaRPr lang="vi-VN" sz="2800"/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08406489-DD81-44F6-BE77-3705FAC3A3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19" y="667558"/>
                <a:ext cx="10943304" cy="6739730"/>
              </a:xfrm>
              <a:prstGeom prst="rect">
                <a:avLst/>
              </a:prstGeom>
              <a:blipFill>
                <a:blip r:embed="rId3"/>
                <a:stretch>
                  <a:fillRect l="-1170" t="-995" b="-162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219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779437D-28E7-4885-9BF2-155F96F56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6F98349-3FC0-46C4-8070-FAA99B01A884}"/>
                  </a:ext>
                </a:extLst>
              </p:cNvPr>
              <p:cNvSpPr/>
              <p:nvPr/>
            </p:nvSpPr>
            <p:spPr>
              <a:xfrm>
                <a:off x="1033670" y="553773"/>
                <a:ext cx="10522225" cy="3236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vi-VN"/>
                  <a:t> </a:t>
                </a:r>
                <a:r>
                  <a:rPr lang="en-US" sz="2800" b="1"/>
                  <a:t>Câu 10.  May 6 bộ quần áo như nhau hết 12m vải. Hỏi muốn may 17 bộ quần áo như thế thì cần bao nhiêu mét vải?                                       </a:t>
                </a:r>
                <a:endParaRPr lang="vi-VN" sz="2800"/>
              </a:p>
              <a:p>
                <a:r>
                  <a:rPr lang="en-US" sz="2800"/>
                  <a:t>Giải</a:t>
                </a:r>
                <a:endParaRPr lang="vi-VN" sz="2800"/>
              </a:p>
              <a:p>
                <a:r>
                  <a:rPr lang="en-US" sz="2800" b="1"/>
                  <a:t> </a:t>
                </a:r>
                <a:endParaRPr lang="vi-VN" sz="2800"/>
              </a:p>
              <a:p>
                <a:r>
                  <a:rPr lang="en-US" sz="2800" b="1"/>
                  <a:t>Câu 11. Một xưởng hình chữ nhật có nửa chu vi là 150m và có chiều rộng bằng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b="1" i="1"/>
                        </m:ctrlPr>
                      </m:fPr>
                      <m:num>
                        <m:r>
                          <a:rPr lang="en-US" sz="2800" b="1" i="1"/>
                          <m:t>𝟑</m:t>
                        </m:r>
                      </m:num>
                      <m:den>
                        <m:r>
                          <a:rPr lang="en-US" sz="2800" b="1" i="1"/>
                          <m:t>𝟐</m:t>
                        </m:r>
                      </m:den>
                    </m:f>
                    <m:r>
                      <a:rPr lang="en-US" sz="2800" b="1" i="1"/>
                      <m:t> </m:t>
                    </m:r>
                  </m:oMath>
                </a14:m>
                <a:r>
                  <a:rPr lang="en-US" sz="2800" b="1"/>
                  <a:t>chiều dài. Hỏi diện tích xưởng đó là bao nhiêu hec-ta? </a:t>
                </a:r>
                <a:endParaRPr lang="vi-VN" sz="280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VNI-Times" pitchFamily="2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6F98349-3FC0-46C4-8070-FAA99B01A8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670" y="553773"/>
                <a:ext cx="10522225" cy="3236399"/>
              </a:xfrm>
              <a:prstGeom prst="rect">
                <a:avLst/>
              </a:prstGeom>
              <a:blipFill>
                <a:blip r:embed="rId3"/>
                <a:stretch>
                  <a:fillRect l="-1217" t="-1883" r="-2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369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276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11</cp:revision>
  <dcterms:created xsi:type="dcterms:W3CDTF">2021-11-18T06:38:50Z</dcterms:created>
  <dcterms:modified xsi:type="dcterms:W3CDTF">2021-11-18T08:00:06Z</dcterms:modified>
</cp:coreProperties>
</file>